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0.17220489855499999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9.235099999999985E-2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0.9641339999999996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9.235199999999999E-2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0.33125400000000038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0.62950900000000054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6.7763900000000001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0.15703717342529977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9.4751000000000474E-2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0.98918699999999937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9.4751000000000474E-2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0.33986199999999922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0.83537100000000031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6.8131069999999996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1.4978239999999996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0.43655000000000044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0.12170699999999979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1.2706039999999996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0.12170700000000068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0.43655000000000044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6.5469000000000221E-2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8.5394260000000006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7.3091999999999935E-2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0.35223400000000016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9.8199999999999399E-2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1.0251970000000004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9.8201000000000427E-2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0.35223399999999927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0.57317200000000046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6.6708049999999997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0.1452290000000005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0.33691099999999974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9.3928000000000011E-2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0.98059500000000099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9.3927999999998235E-2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0.33691000000000138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0.78315100000000015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7.8867929999999999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6.3329999999998776E-2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0.14984300000000061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4.1774999999999451E-2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0.43612500000000054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4.1774999999999451E-2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0.14984300000000061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0.13953500000000041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8.8246129999999994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38</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6.402899999999967E-2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0.3374940000000004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9.4090999999999703E-2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0.98229699999999998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9.4090999999999703E-2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0.3374940000000004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0.72628100000000018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4.4459530000000003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0.31441599999999958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0.34776900000000044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9.6954999999999458E-2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9.6956000000000486E-2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0.34776899999999955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0.84903900000000032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6.3303909999999997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0.36235198525760026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0.15552099999999935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1.623622000000001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0.15552199999999949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0.55783899999999953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0.65255800000000086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7.2256119999999999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0.89175000000000004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0.40280299999999958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0.11229800000000001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1.1723789999999994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0.1122980000000009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0.40280300000000047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0.39894099999999888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7.8038910000000001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1.2242739999999999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0.4079360000000003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0.11372900000000019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1.1873189999999996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0.11372900000000019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0.4079360000000003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0.88737900000000014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6.1902249999999999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Leaving hospital Q37. Did hospital staff discuss with you whether you would need any additional equipment in your home, or any changes to your home, after leaving the hospital?</c:v>
                </c:pt>
                <c:pt idx="2">
                  <c:v>The hospital and ward Q5. Were you ever prevented from sleeping at night by noise from staff?</c:v>
                </c:pt>
                <c:pt idx="3">
                  <c:v>The hospital and ward Q15. During your time in hospital, did you get enough to drink?</c:v>
                </c:pt>
                <c:pt idx="4">
                  <c:v>Nurses Q19. When you asked nurses questions, did you get answers you could understand?</c:v>
                </c:pt>
              </c:strCache>
            </c:strRef>
          </c:cat>
          <c:val>
            <c:numRef>
              <c:f>Sheet1!$B$2:$B$6</c:f>
              <c:numCache>
                <c:formatCode>0.0</c:formatCode>
                <c:ptCount val="5"/>
                <c:pt idx="0">
                  <c:v>6.4</c:v>
                </c:pt>
                <c:pt idx="1">
                  <c:v>8.5</c:v>
                </c:pt>
                <c:pt idx="2">
                  <c:v>8.1999999999999993</c:v>
                </c:pt>
                <c:pt idx="3">
                  <c:v>9.4</c:v>
                </c:pt>
                <c:pt idx="4">
                  <c:v>8.6999999999999993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Leaving hospital Q37. Did hospital staff discuss with you whether you would need any additional equipment in your home, or any changes to your home, after leaving the hospital?</c:v>
                </c:pt>
                <c:pt idx="2">
                  <c:v>The hospital and ward Q5. Were you ever prevented from sleeping at night by noise from staff?</c:v>
                </c:pt>
                <c:pt idx="3">
                  <c:v>The hospital and ward Q15. During your time in hospital, did you get enough to drink?</c:v>
                </c:pt>
                <c:pt idx="4">
                  <c:v>Nurses Q19. When you asked nurses questions, did you get answers you could understand?</c:v>
                </c:pt>
              </c:strCache>
            </c:strRef>
          </c:cat>
          <c:val>
            <c:numRef>
              <c:f>Sheet1!$C$2:$C$6</c:f>
              <c:numCache>
                <c:formatCode>0.0</c:formatCode>
                <c:ptCount val="5"/>
                <c:pt idx="0">
                  <c:v>5.9</c:v>
                </c:pt>
                <c:pt idx="1">
                  <c:v>8.3000000000000007</c:v>
                </c:pt>
                <c:pt idx="2">
                  <c:v>8.1</c:v>
                </c:pt>
                <c:pt idx="3">
                  <c:v>9.4</c:v>
                </c:pt>
                <c:pt idx="4">
                  <c:v>8.6999999999999993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Your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1.1549250076850801</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8.0588557190600041E-2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0.12856899999999993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1.342244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0.12856900000000016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0.46116399999999969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0.80243700000000029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1.154925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Your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8.9354938305757301</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Q7. Did the hospital staff explain the reasons for changing wards during the night in a way you could understand?</c:v>
                </c:pt>
                <c:pt idx="2">
                  <c:v>Your care and treatment Q27. Were you able to discuss your condition or treatment with hospital staff without being overheard?</c:v>
                </c:pt>
                <c:pt idx="3">
                  <c:v>The hospital and ward Q5. Were you ever prevented from sleeping at night by noise from other patients?</c:v>
                </c:pt>
                <c:pt idx="4">
                  <c:v>The hospital and ward Q4. Did you get help from staff to keep in touch with your family and friends?</c:v>
                </c:pt>
              </c:strCache>
            </c:strRef>
          </c:cat>
          <c:val>
            <c:numRef>
              <c:f>Sheet1!$B$2:$B$6</c:f>
              <c:numCache>
                <c:formatCode>0.0</c:formatCode>
                <c:ptCount val="5"/>
                <c:pt idx="0">
                  <c:v>6.2</c:v>
                </c:pt>
                <c:pt idx="1">
                  <c:v>5.9</c:v>
                </c:pt>
                <c:pt idx="2">
                  <c:v>5.6</c:v>
                </c:pt>
                <c:pt idx="3">
                  <c:v>5.4</c:v>
                </c:pt>
                <c:pt idx="4">
                  <c:v>7.2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Q7. Did the hospital staff explain the reasons for changing wards during the night in a way you could understand?</c:v>
                </c:pt>
                <c:pt idx="2">
                  <c:v>Your care and treatment Q27. Were you able to discuss your condition or treatment with hospital staff without being overheard?</c:v>
                </c:pt>
                <c:pt idx="3">
                  <c:v>The hospital and ward Q5. Were you ever prevented from sleeping at night by noise from other patients?</c:v>
                </c:pt>
                <c:pt idx="4">
                  <c:v>The hospital and ward Q4. Did you get help from staff to keep in touch with your family and friends?</c:v>
                </c:pt>
              </c:strCache>
            </c:strRef>
          </c:cat>
          <c:val>
            <c:numRef>
              <c:f>Sheet1!$C$2:$C$6</c:f>
              <c:numCache>
                <c:formatCode>0.0</c:formatCode>
                <c:ptCount val="5"/>
                <c:pt idx="0">
                  <c:v>7.5</c:v>
                </c:pt>
                <c:pt idx="1">
                  <c:v>6.7</c:v>
                </c:pt>
                <c:pt idx="2">
                  <c:v>6.3</c:v>
                </c:pt>
                <c:pt idx="3">
                  <c:v>6</c:v>
                </c:pt>
                <c:pt idx="4">
                  <c:v>7.7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0.23221400000000081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0.23018599999999978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6.4175000000000537E-2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0.66997099999999854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6.4174000000001286E-2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0.23018699999999903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5.9672000000000835E-2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8.9354940000000003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Your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7.9035180949541397</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0.25475402827430038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8.3181999999999867E-2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0.86841400000000046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8.3181999999998979E-2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0.29836700000000071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0.44554100000000041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7.903518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0</c:v>
                </c:pt>
                <c:pt idx="2">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5.9</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4.0999999999999996</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7.3</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2.7</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c:v>
                </c:pt>
                <c:pt idx="1">
                  <c:v>5.5</c:v>
                </c:pt>
                <c:pt idx="2">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c:v>
                </c:pt>
                <c:pt idx="1">
                  <c:v>4.5</c:v>
                </c:pt>
                <c:pt idx="2">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8.4</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1.5999999999999996</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6.9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8.4</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1.5999999999999996</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9.1</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0.90000000000000036</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8</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7.8</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2.2000000000000002</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Your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6.3238721228975399</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7.4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2.5999999999999996</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6.8</c:v>
                </c:pt>
                <c:pt idx="1">
                  <c:v>6.7</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3.3</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6.9</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3.0999999999999996</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5.8</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4.2</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9.4</c:v>
                </c:pt>
                <c:pt idx="1">
                  <c:v>9.3000000000000007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0.59999999999999964</c:v>
                </c:pt>
                <c:pt idx="1">
                  <c:v>0.69999999999999929</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7.8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0</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2.2000000000000002</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8.5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0</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1.5</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0</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2.4000000000000004</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8.5</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1.5</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8.5</c:v>
                </c:pt>
                <c:pt idx="2">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1.5</c:v>
                </c:pt>
                <c:pt idx="2">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8.3000000000000007</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1.6999999999999993</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6.7</c:v>
                </c:pt>
                <c:pt idx="2">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3.3</c:v>
                </c:pt>
                <c:pt idx="2">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7.3</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2.7</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6.8</c:v>
                </c:pt>
                <c:pt idx="1">
                  <c:v>6.7</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3.3</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8.3000000000000007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9.1</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1.6999999999999993</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0.4769694419409003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0.16848799999999997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1.7589939999999995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0.77283800000000014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0.76606100000000055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6.4019120000000003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7.6</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2.4000000000000004</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5.5</c:v>
                </c:pt>
                <c:pt idx="1">
                  <c:v>6.3</c:v>
                </c:pt>
                <c:pt idx="2">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4.5</c:v>
                </c:pt>
                <c:pt idx="1">
                  <c:v>3.7</c:v>
                </c:pt>
                <c:pt idx="2">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9.4</c:v>
                </c:pt>
                <c:pt idx="1">
                  <c:v>9.1999999999999993</c:v>
                </c:pt>
                <c:pt idx="2">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0.59999999999999964</c:v>
                </c:pt>
                <c:pt idx="1">
                  <c:v>0.80000000000000071</c:v>
                </c:pt>
                <c:pt idx="2">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0.37751265905419995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0.1653279999999997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1.7259990000000007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0.75834199999999896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5.6629000000000929E-2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6.2458320000000001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8.8000000000000007</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1.1999999999999993</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7.6</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2.4000000000000004</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8.3000000000000007</c:v>
                </c:pt>
                <c:pt idx="2">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1.6999999999999993</c:v>
                </c:pt>
                <c:pt idx="2">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7.3</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2.7</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8.1</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1.9000000000000004</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6.6</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3.4000000000000004</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6.6</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3.4000000000000004</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8.4</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1.5999999999999996</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Your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7.4904585266865</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6.4</c:v>
                </c:pt>
                <c:pt idx="1">
                  <c:v>6.5</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3.5999999999999996</c:v>
                </c:pt>
                <c:pt idx="1">
                  <c:v>3.5</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7.1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2.9000000000000004</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9.1</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0.90000000000000036</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4.5</c:v>
                </c:pt>
                <c:pt idx="1">
                  <c:v>3.9</c:v>
                </c:pt>
                <c:pt idx="2">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5.5</c:v>
                </c:pt>
                <c:pt idx="1">
                  <c:v>6.1</c:v>
                </c:pt>
                <c:pt idx="2">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5.7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6.8</c:v>
                </c:pt>
                <c:pt idx="1">
                  <c:v>0</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4.3</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7.2</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2.8</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7.8</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2.2000000000000002</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6.8</c:v>
                </c:pt>
                <c:pt idx="2">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3.2</c:v>
                </c:pt>
                <c:pt idx="2">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c:v>
                </c:pt>
                <c:pt idx="1">
                  <c:v>0</c:v>
                </c:pt>
                <c:pt idx="2">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9</c:v>
                </c:pt>
                <c:pt idx="1">
                  <c:v>9.4</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94.077399999999997</c:v>
                </c:pt>
                <c:pt idx="1">
                  <c:v>1.3667</c:v>
                </c:pt>
                <c:pt idx="2">
                  <c:v>2.0501</c:v>
                </c:pt>
                <c:pt idx="3">
                  <c:v>0</c:v>
                </c:pt>
                <c:pt idx="4">
                  <c:v>0.2278</c:v>
                </c:pt>
                <c:pt idx="5">
                  <c:v>2.2778999999999998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5.1686999999999372E-2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0.4673620000000005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0.1302979999999998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1.3602829999999999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0.59765999999999941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0.465167000000001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7.2224839999999997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8.6999999999999993</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1.3000000000000007</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7.6</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2.4000000000000004</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1.324209710189983E-2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0.19024600000000014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1.9861469999999999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0.87264099999999978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1.6120210000000004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5.3720980000000003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0.11119500000000038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0.3066810000000002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8.5500999999999827E-2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0.89261199999999974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0.39218200000000003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0.50757399999999997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8.2157479999999996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0.31847177540350025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8.9471999999999774E-2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0.93407600000000013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0.41039999999999921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0.35531900000000149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7.8027889999999998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0.21382709375559994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0.19652199999999986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2.0516550000000002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0.90142300000000031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0.40829499999999896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5.8958060000000003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5.7818000000001035E-2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0.24263999999999974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6.7645999999999873E-2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0.70621799999999979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6.7645999999999873E-2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0.24264100000000077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0.12111799999999917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8.9349340000000002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0.24511302279209968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0.10635100000000008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1.110282999999999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0.10635100000000008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0.38146799999999992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0.21331400000000045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7.971927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0.18498736853580056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0.10267599999999977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1.0719190000000003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0.10267499999999963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0.36828700000000048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0.35609099999999927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7.9506240000000004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20.279699999999998</c:v>
                </c:pt>
                <c:pt idx="1">
                  <c:v>0.4662</c:v>
                </c:pt>
                <c:pt idx="2">
                  <c:v>73.426599999999993</c:v>
                </c:pt>
                <c:pt idx="3">
                  <c:v>0.93240000000000001</c:v>
                </c:pt>
                <c:pt idx="4">
                  <c:v>0.2331</c:v>
                </c:pt>
                <c:pt idx="5">
                  <c:v>0</c:v>
                </c:pt>
                <c:pt idx="6">
                  <c:v>0</c:v>
                </c:pt>
                <c:pt idx="7">
                  <c:v>1.8648</c:v>
                </c:pt>
                <c:pt idx="8">
                  <c:v>2.7972000000000001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0.47796099999999964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0.41089500000000001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0.11455400000000004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1.1959309999999999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0.11455400000000004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0.41089500000000001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0.30229699999999937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8.1433090000000004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0.34427896031469984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0.11448899999999984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1.1952470000000002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0.11448899999999984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0.410658999999999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0.68333700000000164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6.8986299999999998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0.2812740099297999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0.15750900000000012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1.6443659999999998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0.15750900000000101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0.56496699999999933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0.3013659999999998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7.1616270000000002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0.4193125358626002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0.18796199999999974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1.9622980000000005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0.18796199999999974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0.67419999999999991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0.91617500000000085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6.3680190000000003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0.29602699999999871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0.18686700000000123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5.2096999999999838E-2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0.54388699999999979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5.2098000000000866E-2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0.18686699999999945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4.6880999999999062E-2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9.4379659999999994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0.83940000000000003</c:v>
                </c:pt>
                <c:pt idx="1">
                  <c:v>0.16059999999999997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0.83940000000000003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Your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8.5519731502745593</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9.2327000000000048E-2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0.250305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6.9782999999999262E-2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0.72852800000000073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6.9782999999999262E-2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0.25030500000000089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0.18103799999999914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8.4816369999999992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0.18886017147079848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5.8908000000000627E-2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0.61498600000000003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5.8908000000000627E-2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0.21129499999999979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0.14625099999999946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8.9625869999999992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0.15796523587500033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8.2725999999999189E-2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0.8636480000000013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8.2726999999998441E-2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0.29672900000000091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8.4203000000000472E-2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8.2116950000000006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48.9559</c:v>
                </c:pt>
                <c:pt idx="2">
                  <c:v>50.58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Your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8.1808108845508407</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0.12953500000000062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0.28113100000000024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7.8376999999999697E-2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0.8182469999999995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7.8378000000000725E-2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0.28113100000000024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0.18290499999999987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8.7358689999999992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3.6020999999999859E-2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0.24865600000000043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6.932300000000069E-2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0.72372699999999845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6.9324000000001718E-2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0.24076003551539849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8.7298050000000007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7.7784000000000297E-2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0.30703700000000023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8.5599999999999454E-2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0.89364800000000066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8.5599000000000203E-2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0.30703699999999934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4.8315000000000552E-2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8.3313269999999999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0.4332009999999995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0.35911999999999988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0.10012000000000043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1.0452379999999994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0.10012000000000043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0.35912000000000077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0.74117799999999967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6.9262430000000004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Your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7.7913422230568603</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0.37806499999999943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0.29936600000000002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8.3460999999999785E-2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0.8713210000000009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8.3460999999999785E-2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0.29936599999999913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0.19882800000000067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7.6887470000000002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0.19876270072940017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8.7981000000000087E-2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0.91850900000000024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8.7981000000000087E-2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0.31557899999999961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0.62102000000000057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6.8943199999999996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0.13611146760380066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6.2396999999998926E-2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0.65141700000000036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6.2397000000000702E-2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0.22381199999999879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0.28318800000000088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8.7771740000000005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0.14855599999999924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0.39065600000000078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0.10891099999999998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1.1370250000000004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0.10891099999999909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0.39065599999999989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0.53259599999999985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7.5031210000000002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0.13172402761539992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0.14727699999999988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1.537541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0.14727599999999974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0.52826500000000021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1.5654150000000007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5.5871940000000002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2.9613</c:v>
                </c:pt>
                <c:pt idx="1">
                  <c:v>5.9226000000000001</c:v>
                </c:pt>
                <c:pt idx="2">
                  <c:v>23.690200000000001</c:v>
                </c:pt>
                <c:pt idx="3">
                  <c:v>67.426000000000002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8.4538168721000062E-2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4.5160000000000977E-2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0.47146500000000024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4.5159999999999201E-2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0.1619849999999996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9.2456000000000316E-2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9.2564019999999996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0.22436400000000134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0.2020900000000001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5.6341999999999004E-2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0.58819500000000069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5.6341999999999004E-2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0.2020900000000001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0.21390799999999999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8.8182950000000009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0.25341897606460062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8.8893999999999807E-2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0.92804400000000076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8.8893999999999807E-2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0.31885499999999922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0.42503499999999939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7.8054860000000001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Your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8.0556849595346893</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8.3783000000000385E-2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0.22264200000000045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6.2070999999999543E-2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0.64800999999999931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6.2070000000000292E-2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0.22264200000000045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0.13114500000000007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8.7901489999999995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0.5372899999999996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0.25993200000000005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7.2467000000000503E-2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0.7565470000000003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7.2466999999999615E-2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0.25993199999999916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0.41918300000000031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7.5766010000000001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6.3476000000000532E-2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0.30287299999999995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8.4438999999999709E-2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0.88152700000000017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8.4438000000000457E-2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0.30287299999999995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0.47387099999999904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7.8003049999999998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Your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7.0461096167287103</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RVV | East Kent Hospitals University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RVV | East Kent Hospitals University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RVV | East Kent Hospitals University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East Kent Hospitals University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96729234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81879881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Q19. When you asked nurses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17269659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901173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401777775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704303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73359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71595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59819254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6.3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7348322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617953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8169049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71992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43485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42738401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107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30921923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5296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4810672"/>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4869027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64735713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099370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8602827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258244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0998338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1720654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07324361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17327427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8300819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86948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57694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709712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4053555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7110560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0200052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8584248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91150408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47189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00012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31785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77890443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692676433"/>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72181159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1425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67938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17578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112665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15011371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71955113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229505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5297453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037492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8703149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9675993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20193269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2013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81678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3987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80230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9740235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05033527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894433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42630553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66902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5379242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282054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0582141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9556817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38527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32732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04318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550905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78197383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009138"/>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311790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6800548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493679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9320116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10938710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96070893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02175461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87873306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9908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2714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758954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69290266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6908084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2198078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63887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0210208"/>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0324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129995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8745120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12505731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442708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9695659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26876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7854129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9763096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9716730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37598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58430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3958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389185"/>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8128705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64397280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77163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7317694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771907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8866182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3207689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39549490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7428763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14452756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1768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5618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26794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4538146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7875103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46709085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4279339265"/>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2679631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15605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25020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539747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82981220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605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28468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6129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494968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65022169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52652776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581796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9218522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13803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49264938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57766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8158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15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293921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6135801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16734678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47070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2840688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76982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27845342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35588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13136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25325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6249186"/>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82584553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0829141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883406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82847031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539395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48058082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0416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6809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4043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7390084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685453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3927336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0202080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9150764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7210198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48400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75116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9139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0041060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4410846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706823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2990457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02691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790296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3582897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38226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444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5943529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2749783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591187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7108883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37701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7575660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0199869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2017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8777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4949169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8545564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6676758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9732999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417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0438857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5110991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64942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58281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0905183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8786148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1676929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3265093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86812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0388769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4617814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97247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8887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5667019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8225478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6940330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4276731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079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5416358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846302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71693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65118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203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58220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415906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2813722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6859824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6691169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9725470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664737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74967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7991208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5051932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5081596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1515709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9906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161704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0211041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03215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06418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6958192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5880074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9172575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6116324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16613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5271595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2365235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79456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22854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9209627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0572736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1921471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6639904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10039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8174771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0679960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90811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40136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5094730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7861546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1565138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166738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05324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4941442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3050396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99042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4787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60247278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6630247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3982723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74596735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0674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1609575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1489402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38224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09635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0298133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2273516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8761877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4548225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83055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42342228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9284656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77946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54237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3930694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0691811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6677615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0502967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68718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382397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824490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13519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70671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42461705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7216968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8211031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8502805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62691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5728004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0023084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1457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5396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6324773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4778503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42327275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8647025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3960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3334515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0907292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80920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57827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238921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6028993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3181242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7711064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34008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2088990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2000183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29852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4635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02457496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8486258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0404368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05009999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50574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6973405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693246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46897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99180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2967100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3304545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5661568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7334833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0426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8923679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5310740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76456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30962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68366930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9462711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3734416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407795936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83213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6022969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6957241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0300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10781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5580695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42370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4320547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946827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89985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0304964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0511735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18308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65960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557625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9662792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0398108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416216662"/>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19972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1844266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9382163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12123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76261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6550821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4004358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240699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4937942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43105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9730307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1286712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18853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6067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1443905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73304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6584951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9014200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WILLIAM HARVEY HOSPITAL (ASHFORD)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QUEEN ELIZABETH THE QUEEN MOTHER HOSPITAL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KENT &amp; CANTERBURY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0077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30789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13491675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85302497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9671419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82075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40939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79591931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13857912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37514721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20193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901399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10228481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594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62256654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054261127"/>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7741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04772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78566559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60106379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0852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831719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50665846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65081565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38028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87673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32716466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56343289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81808061"/>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87235496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00245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75657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350988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36022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606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60412282"/>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77129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46419226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5216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704600779"/>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42879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683071814"/>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0648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East Kent Hospitals University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28687523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Equipment and adaptations in the home: hospital staff discussing if any equipment or home adaptations were needed when leaving hospital
Noise from staff: patients not being bothered by noise at night from staff
Having enough to drink: patients getting enough to drink whilst in hospital
Answers to questions: nurses answering patients questions in a way they could understand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71874314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Changing wards during the night: staff explaining the reason for patients needing to change wards during the night
Privacy for discussions: patients being able to discuss their condition or treatment with hospital staff without being overheard
Noise from other patients: patients not being bothered by noise at night from other patients
Keeping in touch: patients getting help from staff to keep in touch with family and friends during their stay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East Kent Hospitals University NHS Foundation Trust who had attended in late 2021. Responses were received from 439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91649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186027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04273596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358788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69441725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721899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36516182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73113511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68678790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4923459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40947105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523150554"/>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329055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21460012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890026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913785315"/>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586809050"/>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19337</TotalTime>
  <Words>17016</Words>
  <Application>Microsoft Office PowerPoint</Application>
  <PresentationFormat>Widescreen</PresentationFormat>
  <Paragraphs>2423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East Kent Hospitals University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